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ACD4C1-AD6C-B23D-C87B-98DF84FAE3F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FAF0D8-F600-4763-BA93-F4B3DC55A702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9350D4-433E-D73F-1391-2396CF71443E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FC4C24-AD3A-3E20-01BA-20F98A52C15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26EB1C-DF97-600B-0BDE-AC231E60106B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4D4B9A-C99E-6C49-BAEB-B7A6450E5D99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C65733-AC0B-07DB-636B-1054E5198AC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6CA25-4A66-5CA0-5200-AE13B4FC39B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BCA970-D412-D6C6-8522-75404F0154C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022FF-D8A3-7510-63C6-15A885943D42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8295B6-E746-DAC5-49E9-22A415FD73AF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8BC322-77F9-42B1-B6C7-C4B557AEF84A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7C3751-C83E-133D-87A2-B6664F40687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895856-B0A5-3964-E6E0-BE4DFA554EF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11204" y="2644308"/>
            <a:ext cx="10047508" cy="1366836"/>
          </a:xfrm>
        </p:spPr>
        <p:txBody>
          <a:bodyPr/>
          <a:lstStyle/>
          <a:p>
            <a:pPr algn="ctr">
              <a:defRPr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Build your first QML Interface</a:t>
            </a:r>
            <a:br>
              <a:rPr lang="en-US" b="1">
                <a:solidFill>
                  <a:schemeClr val="accent3">
                    <a:lumMod val="75000"/>
                  </a:schemeClr>
                </a:solidFill>
              </a:rPr>
            </a:br>
            <a:endParaRPr sz="25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9905183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667873" y="1443037"/>
            <a:ext cx="2381249" cy="397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806644" name="Title 1"/>
          <p:cNvSpPr>
            <a:spLocks noGrp="1"/>
          </p:cNvSpPr>
          <p:nvPr>
            <p:ph type="title"/>
          </p:nvPr>
        </p:nvSpPr>
        <p:spPr bwMode="auto">
          <a:xfrm>
            <a:off x="838199" y="70970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Conversation List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364782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53866" y="1396533"/>
            <a:ext cx="8296427" cy="440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671193" name="Title 1"/>
          <p:cNvSpPr>
            <a:spLocks noGrp="1"/>
          </p:cNvSpPr>
          <p:nvPr>
            <p:ph type="title"/>
          </p:nvPr>
        </p:nvSpPr>
        <p:spPr bwMode="auto">
          <a:xfrm>
            <a:off x="838199" y="84978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ListView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18928041" name=""/>
          <p:cNvSpPr txBox="1"/>
          <p:nvPr/>
        </p:nvSpPr>
        <p:spPr bwMode="auto">
          <a:xfrm flipH="0" flipV="0">
            <a:off x="1085848" y="1410540"/>
            <a:ext cx="10170329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</a:t>
            </a:r>
            <a:r>
              <a:rPr lang="en-US" sz="18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ListView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displays data from models created from built-in QML types like </a:t>
            </a:r>
            <a:r>
              <a:rPr lang="en-US" sz="18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ListModel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</a:t>
            </a:r>
            <a:r>
              <a:rPr lang="en-US" sz="18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XmlListModel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or custom model classes defined in C++ that inherit from </a:t>
            </a:r>
            <a:r>
              <a:rPr lang="en-US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QAbstractItemModel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or </a:t>
            </a:r>
            <a:r>
              <a:rPr lang="en-US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QAbstractListModel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ListView will only load as many delegate items as needed to fill up the view. Items outside of the view will not be loaded unless a sufficient </a:t>
            </a:r>
            <a:r>
              <a:rPr lang="en-US" sz="18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cacheBuffer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has been set.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5816421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23970" y="3934722"/>
            <a:ext cx="10190876" cy="2410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7317587" name="Title 1"/>
          <p:cNvSpPr>
            <a:spLocks noGrp="1"/>
          </p:cNvSpPr>
          <p:nvPr>
            <p:ph type="title"/>
          </p:nvPr>
        </p:nvSpPr>
        <p:spPr bwMode="auto">
          <a:xfrm>
            <a:off x="838199" y="84978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ListModel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4705548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104339" y="1475441"/>
            <a:ext cx="10515600" cy="274077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</a:t>
            </a:r>
            <a:r>
              <a:rPr lang="en-US" sz="21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ListModel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is a simple container of </a:t>
            </a:r>
            <a:r>
              <a:rPr lang="en-US" sz="21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ListElement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definitions, each containing data roles. The contents can be defined dynamically, or explicitly in QML.</a:t>
            </a:r>
            <a:endParaRPr lang="en-US" sz="21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1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ListElement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represent items in a list that will be displayed using </a:t>
            </a:r>
            <a:r>
              <a:rPr lang="en-US" sz="21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ListView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or </a:t>
            </a:r>
            <a:r>
              <a:rPr lang="en-US" sz="2100" b="0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Repeater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items.</a:t>
            </a:r>
            <a:endParaRPr/>
          </a:p>
          <a:p>
            <a:pPr>
              <a:defRPr/>
            </a:pPr>
            <a:r>
              <a:rPr>
                <a:solidFill>
                  <a:schemeClr val="accent3">
                    <a:lumMod val="75000"/>
                  </a:schemeClr>
                </a:solidFill>
              </a:rPr>
              <a:t>ListElement</a:t>
            </a:r>
            <a:r>
              <a:rPr/>
              <a:t> </a:t>
            </a: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contain a collection of role definitions instead of properties.</a:t>
            </a:r>
            <a:r>
              <a:rPr/>
              <a:t> Roles define both how the data is accessed and include the data itself.</a:t>
            </a:r>
            <a:endParaRPr/>
          </a:p>
          <a:p>
            <a:pPr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5883294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439271" y="3880006"/>
            <a:ext cx="9313455" cy="2637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253745" name="Title 1"/>
          <p:cNvSpPr>
            <a:spLocks noGrp="1"/>
          </p:cNvSpPr>
          <p:nvPr>
            <p:ph type="title"/>
          </p:nvPr>
        </p:nvSpPr>
        <p:spPr bwMode="auto">
          <a:xfrm>
            <a:off x="838199" y="70970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Delegate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/>
          </a:p>
        </p:txBody>
      </p:sp>
      <p:sp>
        <p:nvSpPr>
          <p:cNvPr id="17629398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093537" y="1414743"/>
            <a:ext cx="10004924" cy="82176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delegate provides a template defining each item instantiated by the view.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9705388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3537" y="2745441"/>
            <a:ext cx="10004924" cy="303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626302" name="Title 1"/>
          <p:cNvSpPr>
            <a:spLocks noGrp="1"/>
          </p:cNvSpPr>
          <p:nvPr>
            <p:ph type="title"/>
          </p:nvPr>
        </p:nvSpPr>
        <p:spPr bwMode="auto">
          <a:xfrm>
            <a:off x="838199" y="84978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Model View Architecture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</a:rPr>
              <a:t>————————————————————————</a:t>
            </a:r>
            <a:endParaRPr b="1"/>
          </a:p>
        </p:txBody>
      </p:sp>
      <p:pic>
        <p:nvPicPr>
          <p:cNvPr id="111040519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4803681" y="2959427"/>
            <a:ext cx="2901796" cy="3120341"/>
          </a:xfrm>
          <a:prstGeom prst="rect">
            <a:avLst/>
          </a:prstGeom>
        </p:spPr>
      </p:pic>
      <p:sp>
        <p:nvSpPr>
          <p:cNvPr id="1103845697" name=""/>
          <p:cNvSpPr txBox="1"/>
          <p:nvPr/>
        </p:nvSpPr>
        <p:spPr bwMode="auto">
          <a:xfrm flipH="0" flipV="0">
            <a:off x="1122021" y="1694889"/>
            <a:ext cx="979149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Qt contains a set of item view classes that use a model/view architecture to manage the relationship between data and the way it is presented to the user.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8796920" name=""/>
          <p:cNvSpPr txBox="1"/>
          <p:nvPr/>
        </p:nvSpPr>
        <p:spPr bwMode="auto">
          <a:xfrm flipH="0" flipV="0">
            <a:off x="1962462" y="2585669"/>
            <a:ext cx="6556520" cy="1310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0">
                <a:solidFill>
                  <a:schemeClr val="accent3">
                    <a:lumMod val="75000"/>
                  </a:schemeClr>
                </a:solidFill>
              </a:rPr>
              <a:t>THANK YOU</a:t>
            </a:r>
            <a:endParaRPr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8443367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680356" y="1726693"/>
            <a:ext cx="2143125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717919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3455" y="169022"/>
            <a:ext cx="12130367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About Me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b="1">
                <a:solidFill>
                  <a:schemeClr val="accent3">
                    <a:lumMod val="75000"/>
                  </a:schemeClr>
                </a:solidFill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56210702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7542243" y="1965698"/>
            <a:ext cx="3545214" cy="3371102"/>
          </a:xfrm>
          <a:prstGeom prst="rect">
            <a:avLst/>
          </a:prstGeom>
        </p:spPr>
      </p:pic>
      <p:sp>
        <p:nvSpPr>
          <p:cNvPr id="768161178" name=""/>
          <p:cNvSpPr txBox="1"/>
          <p:nvPr/>
        </p:nvSpPr>
        <p:spPr bwMode="auto">
          <a:xfrm flipH="0" flipV="0">
            <a:off x="1150036" y="1933014"/>
            <a:ext cx="5635438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accent6"/>
                </a:solidFill>
              </a:rPr>
              <a:t>KDE developer</a:t>
            </a:r>
            <a:r>
              <a:rPr/>
              <a:t> since Dec 22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working on </a:t>
            </a:r>
            <a:r>
              <a:rPr>
                <a:solidFill>
                  <a:schemeClr val="accent2">
                    <a:lumMod val="75000"/>
                  </a:schemeClr>
                </a:solidFill>
              </a:rPr>
              <a:t>KDE Eco</a:t>
            </a:r>
            <a:r>
              <a:rPr/>
              <a:t> and occasionally Merkuro (formerly Kalendar)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contributed to </a:t>
            </a:r>
            <a:r>
              <a:rPr>
                <a:solidFill>
                  <a:srgbClr val="FFC000"/>
                </a:solidFill>
              </a:rPr>
              <a:t>VLC</a:t>
            </a:r>
            <a:r>
              <a:rPr/>
              <a:t> in the past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200663" name="Title 1"/>
          <p:cNvSpPr>
            <a:spLocks noGrp="1"/>
          </p:cNvSpPr>
          <p:nvPr>
            <p:ph type="title"/>
          </p:nvPr>
        </p:nvSpPr>
        <p:spPr bwMode="auto">
          <a:xfrm>
            <a:off x="838199" y="183029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Introduction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	</a:t>
            </a:r>
            <a:br>
              <a:rPr b="1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6877915" name="Content Placeholder 2"/>
          <p:cNvSpPr>
            <a:spLocks noGrp="1"/>
          </p:cNvSpPr>
          <p:nvPr>
            <p:ph idx="1"/>
          </p:nvPr>
        </p:nvSpPr>
        <p:spPr bwMode="auto">
          <a:xfrm>
            <a:off x="1076324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/>
              <a:t>Declarative language</a:t>
            </a:r>
            <a:endParaRPr/>
          </a:p>
          <a:p>
            <a:pPr>
              <a:defRPr/>
            </a:pPr>
            <a:r>
              <a:rPr/>
              <a:t>Inline Javascript to handle imperative aspects</a:t>
            </a:r>
            <a:endParaRPr/>
          </a:p>
          <a:p>
            <a:pPr>
              <a:defRPr/>
            </a:pPr>
            <a:r>
              <a:rPr/>
              <a:t>Component Based Architecture</a:t>
            </a:r>
            <a:endParaRPr/>
          </a:p>
          <a:p>
            <a:pPr>
              <a:defRPr/>
            </a:pPr>
            <a:r>
              <a:rPr/>
              <a:t>Property Bindings</a:t>
            </a:r>
            <a:endParaRPr/>
          </a:p>
          <a:p>
            <a:pPr>
              <a:defRPr/>
            </a:pPr>
            <a:r>
              <a:rPr/>
              <a:t>Cross Platform Compatibility</a:t>
            </a:r>
            <a:endParaRPr/>
          </a:p>
          <a:p>
            <a:pPr>
              <a:defRPr/>
            </a:pPr>
            <a:r>
              <a:rPr/>
              <a:t>Adaptive UI for any screen size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</p:txBody>
      </p:sp>
      <p:pic>
        <p:nvPicPr>
          <p:cNvPr id="12489972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588430" y="2465293"/>
            <a:ext cx="2709344" cy="3832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191965" name="Title 1"/>
          <p:cNvSpPr>
            <a:spLocks noGrp="1"/>
          </p:cNvSpPr>
          <p:nvPr>
            <p:ph type="title"/>
          </p:nvPr>
        </p:nvSpPr>
        <p:spPr bwMode="auto">
          <a:xfrm>
            <a:off x="838199" y="183029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Some Popular Qt/QML applications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846300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8" y="2960992"/>
            <a:ext cx="1778074" cy="2018567"/>
          </a:xfrm>
          <a:prstGeom prst="rect">
            <a:avLst/>
          </a:prstGeom>
        </p:spPr>
      </p:pic>
      <p:pic>
        <p:nvPicPr>
          <p:cNvPr id="14688587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29130" y="2731110"/>
            <a:ext cx="2478331" cy="2478331"/>
          </a:xfrm>
          <a:prstGeom prst="rect">
            <a:avLst/>
          </a:prstGeom>
        </p:spPr>
      </p:pic>
      <p:pic>
        <p:nvPicPr>
          <p:cNvPr id="13796036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38874" y="2960992"/>
            <a:ext cx="2126192" cy="2126192"/>
          </a:xfrm>
          <a:prstGeom prst="rect">
            <a:avLst/>
          </a:prstGeom>
        </p:spPr>
      </p:pic>
      <p:pic>
        <p:nvPicPr>
          <p:cNvPr id="20242070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9160485" y="2960992"/>
            <a:ext cx="2126192" cy="212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732192" name="Title 1"/>
          <p:cNvSpPr>
            <a:spLocks noGrp="1"/>
          </p:cNvSpPr>
          <p:nvPr>
            <p:ph type="title"/>
          </p:nvPr>
        </p:nvSpPr>
        <p:spPr bwMode="auto">
          <a:xfrm>
            <a:off x="838199" y="169022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Demo - Requirements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0365023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909566" name="Title 1"/>
          <p:cNvSpPr>
            <a:spLocks noGrp="1"/>
          </p:cNvSpPr>
          <p:nvPr>
            <p:ph type="title"/>
          </p:nvPr>
        </p:nvSpPr>
        <p:spPr bwMode="auto">
          <a:xfrm>
            <a:off x="838197" y="84976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Whatsapp UI (Referrence)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874881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74013" y="1550865"/>
            <a:ext cx="6043972" cy="47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65114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16487" y="0"/>
            <a:ext cx="431151" cy="6858000"/>
          </a:xfrm>
          <a:prstGeom prst="rect">
            <a:avLst/>
          </a:prstGeom>
        </p:spPr>
      </p:pic>
      <p:pic>
        <p:nvPicPr>
          <p:cNvPr id="10753574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19928" y="0"/>
            <a:ext cx="5754258" cy="6858000"/>
          </a:xfrm>
          <a:prstGeom prst="rect">
            <a:avLst/>
          </a:prstGeom>
        </p:spPr>
      </p:pic>
      <p:pic>
        <p:nvPicPr>
          <p:cNvPr id="207755817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45741" y="0"/>
            <a:ext cx="2644939" cy="6858000"/>
          </a:xfrm>
          <a:prstGeom prst="rect">
            <a:avLst/>
          </a:prstGeom>
        </p:spPr>
      </p:pic>
      <p:sp>
        <p:nvSpPr>
          <p:cNvPr id="1569920472" name=""/>
          <p:cNvSpPr txBox="1"/>
          <p:nvPr/>
        </p:nvSpPr>
        <p:spPr bwMode="auto">
          <a:xfrm flipH="0" flipV="0">
            <a:off x="3695" y="3245940"/>
            <a:ext cx="120309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/>
              <a:t>1.Sidebar</a:t>
            </a:r>
            <a:endParaRPr sz="1800"/>
          </a:p>
        </p:txBody>
      </p:sp>
      <p:sp>
        <p:nvSpPr>
          <p:cNvPr id="467563202" name=""/>
          <p:cNvSpPr txBox="1"/>
          <p:nvPr/>
        </p:nvSpPr>
        <p:spPr bwMode="auto">
          <a:xfrm flipH="0" flipV="0">
            <a:off x="2943083" y="4902573"/>
            <a:ext cx="151340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2. Chat List</a:t>
            </a:r>
            <a:endParaRPr/>
          </a:p>
        </p:txBody>
      </p:sp>
      <p:sp>
        <p:nvSpPr>
          <p:cNvPr id="410066603" name=""/>
          <p:cNvSpPr txBox="1"/>
          <p:nvPr/>
        </p:nvSpPr>
        <p:spPr bwMode="auto">
          <a:xfrm flipH="0" flipV="0">
            <a:off x="9638492" y="1442757"/>
            <a:ext cx="193893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3. Conversation Box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071196" name="Title 1"/>
          <p:cNvSpPr>
            <a:spLocks noGrp="1"/>
          </p:cNvSpPr>
          <p:nvPr>
            <p:ph type="title"/>
          </p:nvPr>
        </p:nvSpPr>
        <p:spPr bwMode="auto">
          <a:xfrm>
            <a:off x="614081" y="-16043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Sidebar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05320032" name=""/>
          <p:cNvSpPr txBox="1"/>
          <p:nvPr/>
        </p:nvSpPr>
        <p:spPr bwMode="auto">
          <a:xfrm flipH="0" flipV="0">
            <a:off x="838197" y="1820953"/>
            <a:ext cx="738475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309955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23757" y="1309518"/>
            <a:ext cx="8544485" cy="469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013102" name="Title 1"/>
          <p:cNvSpPr>
            <a:spLocks noGrp="1"/>
          </p:cNvSpPr>
          <p:nvPr>
            <p:ph type="title"/>
          </p:nvPr>
        </p:nvSpPr>
        <p:spPr bwMode="auto">
          <a:xfrm>
            <a:off x="838199" y="169022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3">
                    <a:lumMod val="75000"/>
                  </a:schemeClr>
                </a:solidFill>
              </a:rPr>
              <a:t>Positioning elements inside QML</a:t>
            </a:r>
            <a:br>
              <a:rPr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300" b="1" i="0" u="none" strike="noStrike" cap="none" spc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————————————————————————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860039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94023" indent="-394023">
              <a:buFont typeface="Arial"/>
              <a:buAutoNum type="arabicPeriod"/>
              <a:defRPr/>
            </a:pPr>
            <a:r>
              <a:rPr sz="1800"/>
              <a:t>Layouts</a:t>
            </a:r>
            <a:endParaRPr sz="1800"/>
          </a:p>
          <a:p>
            <a:pPr marL="394022" indent="-394022">
              <a:buFont typeface="Arial"/>
              <a:buAutoNum type="arabicPeriod"/>
              <a:defRPr/>
            </a:pPr>
            <a:endParaRPr sz="1800"/>
          </a:p>
          <a:p>
            <a:pPr marL="683929" lvl="1" indent="-283879">
              <a:buFont typeface="Arial"/>
              <a:buAutoNum type="alphaUcPeriod"/>
              <a:defRPr/>
            </a:pPr>
            <a:r>
              <a:rPr sz="1800"/>
              <a:t>ColumnLayout</a:t>
            </a:r>
            <a:endParaRPr sz="1800"/>
          </a:p>
          <a:p>
            <a:pPr marL="400050" lvl="1" indent="0">
              <a:buFont typeface="Arial"/>
              <a:buNone/>
              <a:defRPr/>
            </a:pPr>
            <a:r>
              <a:rPr sz="1800"/>
              <a:t>B.  RowLayout</a:t>
            </a:r>
            <a:endParaRPr sz="1800"/>
          </a:p>
          <a:p>
            <a:pPr marL="400050" lvl="1" indent="0">
              <a:buFont typeface="Arial"/>
              <a:buNone/>
              <a:defRPr/>
            </a:pPr>
            <a:endParaRPr sz="1800"/>
          </a:p>
          <a:p>
            <a:pPr marL="400050" lvl="1" indent="0">
              <a:buFont typeface="Arial"/>
              <a:buNone/>
              <a:defRPr/>
            </a:pPr>
            <a:endParaRPr sz="1800"/>
          </a:p>
          <a:p>
            <a:pPr marL="394023" lvl="0" indent="-394023">
              <a:buFont typeface="Arial"/>
              <a:buAutoNum type="arabicPeriod"/>
              <a:defRPr/>
            </a:pPr>
            <a:r>
              <a:rPr sz="1800"/>
              <a:t>Anchors</a:t>
            </a:r>
            <a:endParaRPr/>
          </a:p>
        </p:txBody>
      </p:sp>
      <p:pic>
        <p:nvPicPr>
          <p:cNvPr id="6354349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44052" y="4001293"/>
            <a:ext cx="3175653" cy="2107413"/>
          </a:xfrm>
          <a:prstGeom prst="rect">
            <a:avLst/>
          </a:prstGeom>
        </p:spPr>
      </p:pic>
      <p:pic>
        <p:nvPicPr>
          <p:cNvPr id="4665160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14639" y="2162968"/>
            <a:ext cx="3809999" cy="3676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">
        <a:dk1>
          <a:sysClr val="windowText" lastClr="000000"/>
        </a:dk1>
        <a:lt1>
          <a:sysClr val="window" lastClr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</cp:revision>
  <dcterms:modified xsi:type="dcterms:W3CDTF">2025-04-04T23:10:50Z</dcterms:modified>
</cp:coreProperties>
</file>